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33"/>
  </p:notesMasterIdLst>
  <p:handoutMasterIdLst>
    <p:handoutMasterId r:id="rId34"/>
  </p:handoutMasterIdLst>
  <p:sldIdLst>
    <p:sldId id="257" r:id="rId3"/>
    <p:sldId id="258" r:id="rId4"/>
    <p:sldId id="271" r:id="rId5"/>
    <p:sldId id="273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304" r:id="rId17"/>
    <p:sldId id="305" r:id="rId18"/>
    <p:sldId id="286" r:id="rId19"/>
    <p:sldId id="287" r:id="rId20"/>
    <p:sldId id="299" r:id="rId21"/>
    <p:sldId id="288" r:id="rId22"/>
    <p:sldId id="289" r:id="rId23"/>
    <p:sldId id="301" r:id="rId24"/>
    <p:sldId id="290" r:id="rId25"/>
    <p:sldId id="291" r:id="rId26"/>
    <p:sldId id="292" r:id="rId27"/>
    <p:sldId id="294" r:id="rId28"/>
    <p:sldId id="295" r:id="rId29"/>
    <p:sldId id="296" r:id="rId30"/>
    <p:sldId id="303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A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9911" autoAdjust="0"/>
  </p:normalViewPr>
  <p:slideViewPr>
    <p:cSldViewPr snapToGrid="0">
      <p:cViewPr varScale="1">
        <p:scale>
          <a:sx n="57" d="100"/>
          <a:sy n="57" d="100"/>
        </p:scale>
        <p:origin x="108" y="1260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4/30/2017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presentation will benefit audience: Adult learners are more interested in a subject if they know how or why it is important to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Presenter’s level of expertise in the subject: Briefly state your credentials in this area, or explain why participants should listen to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4E708F12-96AD-4ED4-8132-A78F5E42C1F5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  <a:latin typeface="Helvetica Neue" panose="02000503040000020004" pitchFamily="2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  <a:latin typeface="Helvetica Neue" panose="02000503040000020004" pitchFamily="2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elvetica Neue" panose="02000503040000020004" pitchFamily="2" charset="0"/>
              </a:defRPr>
            </a:lvl1pPr>
            <a:lvl2pPr>
              <a:defRPr>
                <a:solidFill>
                  <a:schemeClr val="tx1"/>
                </a:solidFill>
                <a:latin typeface="Helvetica Neue" panose="02000503040000020004" pitchFamily="2" charset="0"/>
              </a:defRPr>
            </a:lvl2pPr>
            <a:lvl3pPr>
              <a:defRPr>
                <a:solidFill>
                  <a:schemeClr val="tx1"/>
                </a:solidFill>
                <a:latin typeface="Helvetica Neue" panose="02000503040000020004" pitchFamily="2" charset="0"/>
              </a:defRPr>
            </a:lvl3pPr>
            <a:lvl4pPr>
              <a:defRPr>
                <a:solidFill>
                  <a:schemeClr val="tx1"/>
                </a:solidFill>
                <a:latin typeface="Helvetica Neue" panose="02000503040000020004" pitchFamily="2" charset="0"/>
              </a:defRPr>
            </a:lvl4pPr>
            <a:lvl5pPr>
              <a:defRPr>
                <a:solidFill>
                  <a:schemeClr val="tx1"/>
                </a:solidFill>
                <a:latin typeface="Helvetica Neue" panose="02000503040000020004" pitchFamily="2" charset="0"/>
              </a:defRPr>
            </a:lvl5pPr>
          </a:lstStyle>
          <a:p>
            <a:pPr lvl="0" eaLnBrk="1" latinLnBrk="0" hangingPunct="1"/>
            <a:r>
              <a:rPr lang="en-US" dirty="0"/>
              <a:t>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Helvetica Neue" panose="02000503040000020004" pitchFamily="2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>
                <a:latin typeface="Helvetica Neue" panose="02000503040000020004" pitchFamily="2" charset="0"/>
              </a:defRPr>
            </a:lvl1pPr>
            <a:lvl2pPr>
              <a:defRPr sz="1900">
                <a:latin typeface="Helvetica Neue" panose="02000503040000020004" pitchFamily="2" charset="0"/>
              </a:defRPr>
            </a:lvl2pPr>
            <a:lvl3pPr>
              <a:defRPr sz="1800">
                <a:latin typeface="Helvetica Neue" panose="02000503040000020004" pitchFamily="2" charset="0"/>
              </a:defRPr>
            </a:lvl3pPr>
            <a:lvl4pPr>
              <a:defRPr sz="1800">
                <a:latin typeface="Helvetica Neue" panose="02000503040000020004" pitchFamily="2" charset="0"/>
              </a:defRPr>
            </a:lvl4pPr>
            <a:lvl5pPr>
              <a:defRPr sz="1800">
                <a:latin typeface="Helvetica Neue" panose="02000503040000020004" pitchFamily="2" charset="0"/>
              </a:defRPr>
            </a:lvl5pPr>
          </a:lstStyle>
          <a:p>
            <a:pPr lvl="0" eaLnBrk="1" latinLnBrk="0" hangingPunct="1"/>
            <a:r>
              <a:rPr lang="en-US" dirty="0"/>
              <a:t>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>
                <a:latin typeface="Helvetica Neue" panose="02000503040000020004" pitchFamily="2" charset="0"/>
              </a:defRPr>
            </a:lvl1pPr>
            <a:lvl2pPr>
              <a:defRPr sz="1900">
                <a:latin typeface="Helvetica Neue" panose="02000503040000020004" pitchFamily="2" charset="0"/>
              </a:defRPr>
            </a:lvl2pPr>
            <a:lvl3pPr>
              <a:defRPr sz="1800">
                <a:latin typeface="Helvetica Neue" panose="02000503040000020004" pitchFamily="2" charset="0"/>
              </a:defRPr>
            </a:lvl3pPr>
            <a:lvl4pPr>
              <a:defRPr sz="1800">
                <a:latin typeface="Helvetica Neue" panose="02000503040000020004" pitchFamily="2" charset="0"/>
              </a:defRPr>
            </a:lvl4pPr>
            <a:lvl5pPr>
              <a:defRPr sz="1800">
                <a:latin typeface="Helvetica Neue" panose="02000503040000020004" pitchFamily="2" charset="0"/>
              </a:defRPr>
            </a:lvl5pPr>
          </a:lstStyle>
          <a:p>
            <a:pPr lvl="0" eaLnBrk="1" latinLnBrk="0" hangingPunct="1"/>
            <a:r>
              <a:rPr lang="en-US" dirty="0"/>
              <a:t>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 panose="02000503040000020004" pitchFamily="2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4/30/2017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goldman+sachs+IoT&amp;rlz=1C1CHZL_enUS687US687&amp;source=lnms&amp;tbm=isch&amp;sa=X&amp;ved=0ahUKEwjP27LMt8fTAhWa8oMKHaHACGoQ_AUICygC&amp;biw=1745&amp;bih=819#imgrc=emT8O80KZOguvM" TargetMode="External"/><Relationship Id="rId2" Type="http://schemas.openxmlformats.org/officeDocument/2006/relationships/hyperlink" Target="http://elinux.org/Beagleboard:BeagleBoneBlac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igikey.com/product-detail/en/microsemi-corporation/AGLN-NANO-KIT/1100-1136-ND/2745083" TargetMode="External"/><Relationship Id="rId4" Type="http://schemas.openxmlformats.org/officeDocument/2006/relationships/hyperlink" Target="http://www.tinyosshop.com/index.php?route=product/product&amp;product_id=1012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2821704"/>
          </a:xfrm>
        </p:spPr>
        <p:txBody>
          <a:bodyPr>
            <a:normAutofit fontScale="92500" lnSpcReduction="10000"/>
          </a:bodyPr>
          <a:lstStyle/>
          <a:p>
            <a:pPr marL="0"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dirty="0">
                <a:solidFill>
                  <a:schemeClr val="dk1"/>
                </a:solidFill>
                <a:latin typeface="Helvetica Neue" panose="02000503040000020004" pitchFamily="2" charset="0"/>
                <a:ea typeface="Times New Roman"/>
                <a:cs typeface="Times New Roman"/>
                <a:sym typeface="Times New Roman"/>
              </a:rPr>
              <a:t>Mohammed Marjan</a:t>
            </a:r>
          </a:p>
          <a:p>
            <a:pPr marL="0"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dirty="0">
                <a:solidFill>
                  <a:schemeClr val="dk1"/>
                </a:solidFill>
                <a:latin typeface="Helvetica Neue" panose="02000503040000020004" pitchFamily="2" charset="0"/>
                <a:ea typeface="Times New Roman"/>
                <a:cs typeface="Times New Roman"/>
                <a:sym typeface="Times New Roman"/>
              </a:rPr>
              <a:t>Jesse Esquivel</a:t>
            </a:r>
          </a:p>
          <a:p>
            <a:pPr marL="0"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dirty="0">
                <a:solidFill>
                  <a:schemeClr val="dk1"/>
                </a:solidFill>
                <a:latin typeface="Helvetica Neue" panose="02000503040000020004" pitchFamily="2" charset="0"/>
                <a:ea typeface="Times New Roman"/>
                <a:cs typeface="Times New Roman"/>
                <a:sym typeface="Times New Roman"/>
              </a:rPr>
              <a:t>Irfan Malik</a:t>
            </a:r>
          </a:p>
          <a:p>
            <a:pPr marL="0"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dirty="0">
                <a:solidFill>
                  <a:schemeClr val="dk1"/>
                </a:solidFill>
                <a:latin typeface="Helvetica Neue" panose="02000503040000020004" pitchFamily="2" charset="0"/>
                <a:ea typeface="Times New Roman"/>
                <a:cs typeface="Times New Roman"/>
                <a:sym typeface="Times New Roman"/>
              </a:rPr>
              <a:t>Logan Robson</a:t>
            </a:r>
          </a:p>
          <a:p>
            <a:pPr marL="0"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dirty="0">
                <a:solidFill>
                  <a:schemeClr val="dk1"/>
                </a:solidFill>
                <a:latin typeface="Helvetica Neue" panose="02000503040000020004" pitchFamily="2" charset="0"/>
                <a:ea typeface="Times New Roman"/>
                <a:cs typeface="Times New Roman"/>
                <a:sym typeface="Times New Roman"/>
              </a:rPr>
              <a:t>Hung Tran</a:t>
            </a:r>
          </a:p>
          <a:p>
            <a:pPr marL="0"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dirty="0">
                <a:solidFill>
                  <a:schemeClr val="dk1"/>
                </a:solidFill>
                <a:latin typeface="Helvetica Neue" panose="02000503040000020004" pitchFamily="2" charset="0"/>
                <a:ea typeface="Times New Roman"/>
                <a:cs typeface="Times New Roman"/>
                <a:sym typeface="Times New Roman"/>
              </a:rPr>
              <a:t>Ishak Nur</a:t>
            </a:r>
          </a:p>
          <a:p>
            <a:pPr marL="0" lvl="0">
              <a:spcBef>
                <a:spcPts val="0"/>
              </a:spcBef>
              <a:buClr>
                <a:schemeClr val="dk1"/>
              </a:buClr>
              <a:buSzPct val="25000"/>
            </a:pPr>
            <a:endParaRPr lang="en" dirty="0">
              <a:solidFill>
                <a:schemeClr val="dk1"/>
              </a:solidFill>
              <a:latin typeface="Helvetica Neue" panose="02000503040000020004" pitchFamily="2" charset="0"/>
              <a:ea typeface="Times New Roman"/>
              <a:cs typeface="Times New Roman"/>
              <a:sym typeface="Times New Roman"/>
            </a:endParaRPr>
          </a:p>
          <a:p>
            <a:pPr marL="0"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b="1" dirty="0">
                <a:solidFill>
                  <a:schemeClr val="dk1"/>
                </a:solidFill>
                <a:latin typeface="Helvetica Neue" panose="02000503040000020004" pitchFamily="2" charset="0"/>
                <a:ea typeface="Times New Roman"/>
                <a:cs typeface="Times New Roman"/>
                <a:sym typeface="Times New Roman"/>
              </a:rPr>
              <a:t>Faculty Supervisor</a:t>
            </a:r>
            <a:endParaRPr lang="en" dirty="0">
              <a:solidFill>
                <a:schemeClr val="dk1"/>
              </a:solidFill>
              <a:latin typeface="Helvetica Neue" panose="02000503040000020004" pitchFamily="2" charset="0"/>
              <a:ea typeface="Times New Roman"/>
              <a:cs typeface="Times New Roman"/>
              <a:sym typeface="Times New Roman"/>
            </a:endParaRPr>
          </a:p>
          <a:p>
            <a:pPr marL="0"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dirty="0">
                <a:solidFill>
                  <a:schemeClr val="dk1"/>
                </a:solidFill>
                <a:latin typeface="Helvetica Neue" panose="02000503040000020004" pitchFamily="2" charset="0"/>
                <a:ea typeface="Times New Roman"/>
                <a:cs typeface="Times New Roman"/>
                <a:sym typeface="Times New Roman"/>
              </a:rPr>
              <a:t>Dr. Jens-Peter Kaps  </a:t>
            </a:r>
          </a:p>
          <a:p>
            <a:pPr marL="0" lvl="0">
              <a:spcBef>
                <a:spcPts val="0"/>
              </a:spcBef>
              <a:buClr>
                <a:schemeClr val="dk1"/>
              </a:buClr>
              <a:buSzPct val="25000"/>
            </a:pPr>
            <a:endParaRPr lang="en" dirty="0">
              <a:solidFill>
                <a:schemeClr val="dk1"/>
              </a:solidFill>
              <a:latin typeface="Helvetica Neue" panose="02000503040000020004" pitchFamily="2" charset="0"/>
              <a:ea typeface="Times New Roman"/>
              <a:cs typeface="Times New Roman"/>
              <a:sym typeface="Times New Roman"/>
            </a:endParaRPr>
          </a:p>
          <a:p>
            <a:endParaRPr lang="en" dirty="0">
              <a:solidFill>
                <a:schemeClr val="dk1"/>
              </a:solidFill>
              <a:latin typeface="Helvetica Neue" panose="02000503040000020004" pitchFamily="2" charset="0"/>
              <a:cs typeface="Times New Roman"/>
              <a:sym typeface="Times New Roman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34109"/>
            <a:ext cx="11277600" cy="14700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 Neue" panose="02000503040000020004" pitchFamily="2" charset="0"/>
              </a:rPr>
              <a:t>FPGA Enhanced Wireless Sensor Node for IoT Applications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9899" y="372980"/>
            <a:ext cx="10972800" cy="1066800"/>
          </a:xfrm>
        </p:spPr>
        <p:txBody>
          <a:bodyPr/>
          <a:lstStyle/>
          <a:p>
            <a:r>
              <a:rPr lang="en-US" dirty="0"/>
              <a:t>App Design</a:t>
            </a:r>
          </a:p>
        </p:txBody>
      </p:sp>
      <p:pic>
        <p:nvPicPr>
          <p:cNvPr id="4" name="Shape 3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80992" y="1439739"/>
            <a:ext cx="2872639" cy="472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7241" y="1439780"/>
            <a:ext cx="2574332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0882" y="1439738"/>
            <a:ext cx="2779108" cy="47244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139297" y="1189345"/>
            <a:ext cx="3181093" cy="466428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 app notification and text message alert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 Layers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Four Buttons: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Set up new nodes.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Cloud access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User request</a:t>
            </a:r>
          </a:p>
          <a:p>
            <a:pPr marL="749808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Session key change</a:t>
            </a:r>
          </a:p>
          <a:p>
            <a:pPr marL="292608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786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6481011" cy="4325112"/>
          </a:xfrm>
        </p:spPr>
        <p:txBody>
          <a:bodyPr>
            <a:normAutofit fontScale="92500"/>
          </a:bodyPr>
          <a:lstStyle/>
          <a:p>
            <a:r>
              <a:rPr lang="en-US" dirty="0"/>
              <a:t>Cloud is the place to store data and images. </a:t>
            </a:r>
          </a:p>
          <a:p>
            <a:r>
              <a:rPr lang="en-US" dirty="0"/>
              <a:t>Dropbox is a multiway synchronization system(TCP, TLS and SSL transfer)</a:t>
            </a:r>
          </a:p>
          <a:p>
            <a:r>
              <a:rPr lang="en-US" dirty="0"/>
              <a:t>Support all OS such as </a:t>
            </a:r>
            <a:r>
              <a:rPr lang="en-US" dirty="0" err="1"/>
              <a:t>MacOS</a:t>
            </a:r>
            <a:r>
              <a:rPr lang="en-US" dirty="0"/>
              <a:t>, Linux, iOS</a:t>
            </a:r>
          </a:p>
          <a:p>
            <a:r>
              <a:rPr lang="en-US" dirty="0"/>
              <a:t>Firebase uses http and Extensible Messaging and Presence Protocol (XMPP)</a:t>
            </a:r>
          </a:p>
          <a:p>
            <a:r>
              <a:rPr lang="en-US" dirty="0"/>
              <a:t>Use Firebase cloud message (FCM) as in app push notification 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Backend</a:t>
            </a:r>
          </a:p>
        </p:txBody>
      </p:sp>
      <p:pic>
        <p:nvPicPr>
          <p:cNvPr id="4" name="Shape 344" descr="Screen Shot 2017-04-27 at 8.44.44 P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9154" y="1746737"/>
            <a:ext cx="4796118" cy="4410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99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6481011" cy="43251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selected the BeagleBone Black to function as our gateway device</a:t>
            </a:r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r>
              <a:rPr lang="en-US" b="1" dirty="0"/>
              <a:t>What is it used for ?</a:t>
            </a:r>
          </a:p>
          <a:p>
            <a:r>
              <a:rPr lang="en-US" dirty="0"/>
              <a:t>Connects the cloud to the node network</a:t>
            </a:r>
          </a:p>
          <a:p>
            <a:r>
              <a:rPr lang="en-US" dirty="0"/>
              <a:t>Executes user requests and handles image transfers to the cloud</a:t>
            </a:r>
          </a:p>
          <a:p>
            <a:r>
              <a:rPr lang="en-US" dirty="0"/>
              <a:t>Runs an El Gamal Scheme encryption algorithm using the node public key</a:t>
            </a:r>
          </a:p>
          <a:p>
            <a:r>
              <a:rPr lang="en-US" dirty="0"/>
              <a:t>Generates an encrypted session key which gets transferred to the node specified from the  address obtained from the scanned QR code.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Gateway</a:t>
            </a:r>
          </a:p>
        </p:txBody>
      </p:sp>
      <p:pic>
        <p:nvPicPr>
          <p:cNvPr id="4" name="Shape 3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7277" y="660942"/>
            <a:ext cx="4652542" cy="3097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082" y="3574161"/>
            <a:ext cx="21336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6615" y="1335024"/>
            <a:ext cx="6481011" cy="4325112"/>
          </a:xfrm>
        </p:spPr>
        <p:txBody>
          <a:bodyPr>
            <a:noAutofit/>
          </a:bodyPr>
          <a:lstStyle/>
          <a:p>
            <a:pPr marL="0" lvl="0" indent="-69850">
              <a:spcBef>
                <a:spcPts val="1000"/>
              </a:spcBef>
              <a:buClr>
                <a:schemeClr val="dk1"/>
              </a:buClr>
              <a:buSzPct val="61111"/>
              <a:buNone/>
            </a:pPr>
            <a:r>
              <a:rPr lang="en" sz="2400" dirty="0">
                <a:ea typeface="Arial"/>
                <a:cs typeface="Arial"/>
                <a:sym typeface="Arial"/>
              </a:rPr>
              <a:t>• </a:t>
            </a:r>
            <a:r>
              <a:rPr lang="en" sz="2400" dirty="0"/>
              <a:t>Main component of the node is the MSP432 microcontroller.</a:t>
            </a:r>
          </a:p>
          <a:p>
            <a:pPr marL="0" lvl="0" indent="-69850">
              <a:spcBef>
                <a:spcPts val="1000"/>
              </a:spcBef>
              <a:buClr>
                <a:schemeClr val="dk1"/>
              </a:buClr>
              <a:buSzPct val="61111"/>
              <a:buNone/>
            </a:pPr>
            <a:r>
              <a:rPr lang="en" sz="2400" dirty="0">
                <a:ea typeface="Arial"/>
                <a:cs typeface="Arial"/>
                <a:sym typeface="Arial"/>
              </a:rPr>
              <a:t>• </a:t>
            </a:r>
            <a:r>
              <a:rPr lang="en" sz="2400" dirty="0"/>
              <a:t>MSP432 acts as the “central hub” in the node.</a:t>
            </a:r>
          </a:p>
          <a:p>
            <a:pPr marL="0" lvl="0" indent="-69850">
              <a:spcBef>
                <a:spcPts val="1000"/>
              </a:spcBef>
              <a:buClr>
                <a:schemeClr val="dk1"/>
              </a:buClr>
              <a:buSzPct val="61111"/>
              <a:buNone/>
            </a:pPr>
            <a:r>
              <a:rPr lang="en" sz="2400" dirty="0">
                <a:ea typeface="Arial"/>
                <a:cs typeface="Arial"/>
                <a:sym typeface="Arial"/>
              </a:rPr>
              <a:t>• </a:t>
            </a:r>
            <a:r>
              <a:rPr lang="en" sz="2400" dirty="0"/>
              <a:t>Offers low power performance.</a:t>
            </a:r>
          </a:p>
          <a:p>
            <a:pPr marL="0" lvl="0" indent="-69850">
              <a:spcBef>
                <a:spcPts val="1000"/>
              </a:spcBef>
              <a:buClr>
                <a:schemeClr val="dk1"/>
              </a:buClr>
              <a:buSzPct val="61111"/>
              <a:buNone/>
            </a:pPr>
            <a:endParaRPr lang="en" sz="2400" dirty="0"/>
          </a:p>
          <a:p>
            <a:pPr marL="0" lvl="0" indent="-69850">
              <a:spcBef>
                <a:spcPts val="1000"/>
              </a:spcBef>
              <a:buClr>
                <a:schemeClr val="dk1"/>
              </a:buClr>
              <a:buSzPct val="61111"/>
              <a:buNone/>
            </a:pPr>
            <a:r>
              <a:rPr lang="en" sz="2400" b="1" dirty="0"/>
              <a:t>Camera - Arducam OV2640 2MP</a:t>
            </a:r>
          </a:p>
          <a:p>
            <a:pPr marL="0" lvl="0" indent="-69850">
              <a:spcBef>
                <a:spcPts val="500"/>
              </a:spcBef>
              <a:buClr>
                <a:schemeClr val="dk1"/>
              </a:buClr>
              <a:buSzPct val="61111"/>
              <a:buNone/>
            </a:pPr>
            <a:r>
              <a:rPr lang="en" sz="2400" dirty="0">
                <a:ea typeface="Arial"/>
                <a:cs typeface="Arial"/>
                <a:sym typeface="Arial"/>
              </a:rPr>
              <a:t>• A</a:t>
            </a:r>
            <a:r>
              <a:rPr lang="en" sz="2400" dirty="0"/>
              <a:t>vailability, JPEG compression output</a:t>
            </a:r>
          </a:p>
          <a:p>
            <a:pPr marL="0" lvl="0" indent="-69850">
              <a:spcBef>
                <a:spcPts val="500"/>
              </a:spcBef>
              <a:buClr>
                <a:schemeClr val="dk1"/>
              </a:buClr>
              <a:buSzPct val="61111"/>
              <a:buNone/>
            </a:pPr>
            <a:r>
              <a:rPr lang="en" sz="2400" dirty="0">
                <a:ea typeface="Arial"/>
                <a:cs typeface="Arial"/>
                <a:sym typeface="Arial"/>
              </a:rPr>
              <a:t>• </a:t>
            </a:r>
            <a:r>
              <a:rPr lang="en" sz="2400" dirty="0"/>
              <a:t>Interfaces to the MSP432 via SPI and I2C</a:t>
            </a:r>
          </a:p>
          <a:p>
            <a:pPr marL="0" lvl="0" indent="-69850">
              <a:spcBef>
                <a:spcPts val="500"/>
              </a:spcBef>
              <a:buClr>
                <a:schemeClr val="dk1"/>
              </a:buClr>
              <a:buSzPct val="61111"/>
              <a:buNone/>
            </a:pPr>
            <a:endParaRPr lang="en" sz="2400" dirty="0"/>
          </a:p>
          <a:p>
            <a:pPr marL="0" lvl="0" indent="-69850">
              <a:spcBef>
                <a:spcPts val="1000"/>
              </a:spcBef>
              <a:buClr>
                <a:schemeClr val="dk1"/>
              </a:buClr>
              <a:buSzPct val="61111"/>
              <a:buNone/>
            </a:pPr>
            <a:r>
              <a:rPr lang="en" sz="2400" b="1" dirty="0"/>
              <a:t>PIR - HC-SR501</a:t>
            </a:r>
          </a:p>
          <a:p>
            <a:pPr marL="0" lvl="0" indent="-69850">
              <a:spcBef>
                <a:spcPts val="500"/>
              </a:spcBef>
              <a:buClr>
                <a:schemeClr val="dk1"/>
              </a:buClr>
              <a:buSzPct val="61111"/>
              <a:buNone/>
            </a:pPr>
            <a:r>
              <a:rPr lang="en" sz="2400" dirty="0">
                <a:ea typeface="Arial"/>
                <a:cs typeface="Arial"/>
                <a:sym typeface="Arial"/>
              </a:rPr>
              <a:t>• C</a:t>
            </a:r>
            <a:r>
              <a:rPr lang="en" sz="2400" dirty="0"/>
              <a:t>ost, availability, ease of use</a:t>
            </a:r>
          </a:p>
          <a:p>
            <a:pPr marL="0" lvl="0" indent="-69850">
              <a:spcBef>
                <a:spcPts val="500"/>
              </a:spcBef>
              <a:buClr>
                <a:schemeClr val="dk1"/>
              </a:buClr>
              <a:buSzPct val="61111"/>
              <a:buNone/>
            </a:pPr>
            <a:r>
              <a:rPr lang="en" sz="2400" dirty="0">
                <a:ea typeface="Arial"/>
                <a:cs typeface="Arial"/>
                <a:sym typeface="Arial"/>
              </a:rPr>
              <a:t>• </a:t>
            </a:r>
            <a:r>
              <a:rPr lang="en" sz="2400" dirty="0"/>
              <a:t>Interfaces to the MSP432 via GPIO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6615" y="438912"/>
            <a:ext cx="10972800" cy="1066800"/>
          </a:xfrm>
        </p:spPr>
        <p:txBody>
          <a:bodyPr/>
          <a:lstStyle/>
          <a:p>
            <a:r>
              <a:rPr lang="en" dirty="0"/>
              <a:t>Node</a:t>
            </a:r>
            <a:endParaRPr lang="en-US" dirty="0"/>
          </a:p>
        </p:txBody>
      </p:sp>
      <p:pic>
        <p:nvPicPr>
          <p:cNvPr id="6" name="Shape 3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641" y="1676400"/>
            <a:ext cx="4985281" cy="4970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49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249424"/>
            <a:ext cx="6481011" cy="4325112"/>
          </a:xfrm>
        </p:spPr>
        <p:txBody>
          <a:bodyPr>
            <a:normAutofit/>
          </a:bodyPr>
          <a:lstStyle/>
          <a:p>
            <a:pPr marL="0" lvl="0" indent="-69850">
              <a:spcBef>
                <a:spcPts val="1000"/>
              </a:spcBef>
              <a:buClr>
                <a:schemeClr val="dk1"/>
              </a:buClr>
              <a:buSzPct val="61111"/>
              <a:buNone/>
            </a:pPr>
            <a:r>
              <a:rPr lang="en" b="1" dirty="0"/>
              <a:t>Wireless Communication – XBee X2C</a:t>
            </a:r>
          </a:p>
          <a:p>
            <a:pPr marL="0" lvl="0" indent="-69850">
              <a:spcBef>
                <a:spcPts val="500"/>
              </a:spcBef>
              <a:buClr>
                <a:schemeClr val="dk1"/>
              </a:buClr>
              <a:buSzPct val="61111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" dirty="0"/>
              <a:t>Zigbee 802.15.4 protocol to provide our communication between sensor nodes and gateway.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" dirty="0"/>
              <a:t>Offers good combination of low power, security (</a:t>
            </a:r>
            <a:r>
              <a:rPr lang="en-US" dirty="0"/>
              <a:t>AES)</a:t>
            </a:r>
            <a:r>
              <a:rPr lang="en" dirty="0"/>
              <a:t>, and performance.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ct val="61111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" dirty="0"/>
              <a:t>Interfaces with the MSP432 via UART and GPIO pins.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Node (cont.)</a:t>
            </a:r>
            <a:endParaRPr lang="en-US" dirty="0"/>
          </a:p>
        </p:txBody>
      </p:sp>
      <p:pic>
        <p:nvPicPr>
          <p:cNvPr id="6" name="Shape 3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3536" y="1880936"/>
            <a:ext cx="3513221" cy="3513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85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3336" y="1999258"/>
            <a:ext cx="6481011" cy="4325112"/>
          </a:xfrm>
        </p:spPr>
        <p:txBody>
          <a:bodyPr>
            <a:normAutofit lnSpcReduction="10000"/>
          </a:bodyPr>
          <a:lstStyle/>
          <a:p>
            <a:pPr fontAlgn="base">
              <a:buNone/>
            </a:pPr>
            <a:r>
              <a:rPr lang="en-US" sz="2400" b="1" dirty="0"/>
              <a:t>ACTEL IGLOO </a:t>
            </a:r>
            <a:r>
              <a:rPr lang="en-US" sz="2400" b="1" dirty="0" err="1"/>
              <a:t>nano</a:t>
            </a:r>
            <a:r>
              <a:rPr lang="en-US" sz="2400" b="1" dirty="0"/>
              <a:t> AGLN250V2-VQG100 </a:t>
            </a:r>
          </a:p>
          <a:p>
            <a:pPr fontAlgn="base"/>
            <a:r>
              <a:rPr lang="en-US" sz="2400" dirty="0"/>
              <a:t>Low Power</a:t>
            </a:r>
          </a:p>
          <a:p>
            <a:pPr fontAlgn="base"/>
            <a:r>
              <a:rPr lang="en-US" sz="2400" dirty="0"/>
              <a:t>Flash Based</a:t>
            </a:r>
          </a:p>
          <a:p>
            <a:pPr fontAlgn="base">
              <a:buNone/>
            </a:pPr>
            <a:r>
              <a:rPr lang="en-US" sz="2400" dirty="0"/>
              <a:t>El Gamal Scheme</a:t>
            </a:r>
          </a:p>
          <a:p>
            <a:pPr fontAlgn="base"/>
            <a:r>
              <a:rPr lang="en-US" sz="2400" dirty="0"/>
              <a:t>Elliptic Curve Cryptography</a:t>
            </a:r>
          </a:p>
          <a:p>
            <a:pPr fontAlgn="base"/>
            <a:r>
              <a:rPr lang="en-US" sz="2400" dirty="0"/>
              <a:t>Point Arithmetic</a:t>
            </a:r>
          </a:p>
          <a:p>
            <a:pPr fontAlgn="base"/>
            <a:r>
              <a:rPr lang="en-US" sz="2400" dirty="0"/>
              <a:t>ECC Core(Provided by Ahmad Salman)</a:t>
            </a:r>
          </a:p>
          <a:p>
            <a:pPr fontAlgn="base"/>
            <a:r>
              <a:rPr lang="en-US" sz="2400" dirty="0"/>
              <a:t>Computationally Heavy</a:t>
            </a:r>
          </a:p>
          <a:p>
            <a:pPr>
              <a:buNone/>
            </a:pPr>
            <a:r>
              <a:rPr lang="en-US" sz="2400" dirty="0"/>
              <a:t>Interfaces</a:t>
            </a:r>
          </a:p>
          <a:p>
            <a:r>
              <a:rPr lang="en-US" sz="2400" dirty="0"/>
              <a:t>MCU-to-FPGA: I2C(Modified)</a:t>
            </a:r>
          </a:p>
          <a:p>
            <a:r>
              <a:rPr lang="en-US" sz="2400" dirty="0"/>
              <a:t>Transmit/Receive Unit(Created)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endParaRPr lang="en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776791"/>
            <a:ext cx="10972800" cy="1066800"/>
          </a:xfrm>
        </p:spPr>
        <p:txBody>
          <a:bodyPr/>
          <a:lstStyle/>
          <a:p>
            <a:r>
              <a:rPr lang="en" dirty="0"/>
              <a:t>FPGA</a:t>
            </a:r>
            <a:endParaRPr lang="en-US" dirty="0"/>
          </a:p>
        </p:txBody>
      </p:sp>
      <p:pic>
        <p:nvPicPr>
          <p:cNvPr id="5" name="Shape 3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6033" y="1143000"/>
            <a:ext cx="4874246" cy="3958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833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2348" y="858329"/>
            <a:ext cx="10972800" cy="1066800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4" name="Content Placeholder 7" descr="fpga overview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814" y="1773979"/>
            <a:ext cx="9945718" cy="5006384"/>
          </a:xfrm>
        </p:spPr>
      </p:pic>
    </p:spTree>
    <p:extLst>
      <p:ext uri="{BB962C8B-B14F-4D97-AF65-F5344CB8AC3E}">
        <p14:creationId xmlns:p14="http://schemas.microsoft.com/office/powerpoint/2010/main" val="289582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97569"/>
            <a:ext cx="10972800" cy="1066800"/>
          </a:xfrm>
        </p:spPr>
        <p:txBody>
          <a:bodyPr/>
          <a:lstStyle/>
          <a:p>
            <a:r>
              <a:rPr lang="en-US" dirty="0"/>
              <a:t>PCB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92" y="918910"/>
            <a:ext cx="8521616" cy="56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97569"/>
            <a:ext cx="10972800" cy="1066800"/>
          </a:xfrm>
        </p:spPr>
        <p:txBody>
          <a:bodyPr/>
          <a:lstStyle/>
          <a:p>
            <a:r>
              <a:rPr lang="en-US" dirty="0"/>
              <a:t>PCB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928" y="918911"/>
            <a:ext cx="8522208" cy="56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79" y="1165474"/>
            <a:ext cx="6831666" cy="52684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97569"/>
            <a:ext cx="10972800" cy="1066800"/>
          </a:xfrm>
        </p:spPr>
        <p:txBody>
          <a:bodyPr/>
          <a:lstStyle/>
          <a:p>
            <a:r>
              <a:rPr lang="en-US" dirty="0"/>
              <a:t>Prototype Design</a:t>
            </a:r>
          </a:p>
        </p:txBody>
      </p:sp>
    </p:spTree>
    <p:extLst>
      <p:ext uri="{BB962C8B-B14F-4D97-AF65-F5344CB8AC3E}">
        <p14:creationId xmlns:p14="http://schemas.microsoft.com/office/powerpoint/2010/main" val="14734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49424"/>
            <a:ext cx="5197642" cy="4325112"/>
          </a:xfrm>
        </p:spPr>
        <p:txBody>
          <a:bodyPr>
            <a:normAutofit/>
          </a:bodyPr>
          <a:lstStyle/>
          <a:p>
            <a:r>
              <a:rPr lang="en-US" dirty="0"/>
              <a:t>IoT is emerging as the third wave in the development of the Internet.  </a:t>
            </a:r>
          </a:p>
          <a:p>
            <a:r>
              <a:rPr lang="en-US" dirty="0"/>
              <a:t>IoT is the global phenomenon that connects wearables, cars, homes and more all together.</a:t>
            </a:r>
          </a:p>
          <a:p>
            <a:r>
              <a:rPr lang="en-US" dirty="0"/>
              <a:t>By 2020, 25 billion devices will be connected to the Internet.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633" y="882316"/>
            <a:ext cx="5126767" cy="2572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15691"/>
            <a:ext cx="4411579" cy="28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97569"/>
            <a:ext cx="10972800" cy="1066800"/>
          </a:xfrm>
        </p:spPr>
        <p:txBody>
          <a:bodyPr/>
          <a:lstStyle/>
          <a:p>
            <a:r>
              <a:rPr lang="en-US" dirty="0"/>
              <a:t>Power Consumption – Normal Operation</a:t>
            </a:r>
          </a:p>
        </p:txBody>
      </p:sp>
      <p:graphicFrame>
        <p:nvGraphicFramePr>
          <p:cNvPr id="5" name="Shape 391"/>
          <p:cNvGraphicFramePr/>
          <p:nvPr>
            <p:extLst>
              <p:ext uri="{D42A27DB-BD31-4B8C-83A1-F6EECF244321}">
                <p14:modId xmlns:p14="http://schemas.microsoft.com/office/powerpoint/2010/main" val="1808636297"/>
              </p:ext>
            </p:extLst>
          </p:nvPr>
        </p:nvGraphicFramePr>
        <p:xfrm>
          <a:off x="2237108" y="1587492"/>
          <a:ext cx="7717784" cy="505784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82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0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2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3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36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b="0" u="none" strike="noStrike" cap="none" dirty="0">
                          <a:latin typeface="Helvetica Neue" panose="02000503040000020004" pitchFamily="2" charset="0"/>
                        </a:rPr>
                        <a:t>Component</a:t>
                      </a:r>
                    </a:p>
                  </a:txBody>
                  <a:tcPr marL="102756" marR="102756" marT="51378" marB="51378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b="0" u="none" strike="noStrike" cap="none">
                          <a:latin typeface="Helvetica Neue" panose="02000503040000020004" pitchFamily="2" charset="0"/>
                        </a:rPr>
                        <a:t>Operation</a:t>
                      </a:r>
                    </a:p>
                  </a:txBody>
                  <a:tcPr marL="102756" marR="102756" marT="51378" marB="51378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b="0" u="none" strike="noStrike" cap="none" dirty="0">
                          <a:latin typeface="Helvetica Neue" panose="02000503040000020004" pitchFamily="2" charset="0"/>
                        </a:rPr>
                        <a:t>Current</a:t>
                      </a:r>
                    </a:p>
                  </a:txBody>
                  <a:tcPr marL="102756" marR="102756" marT="51378" marB="51378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b="0" u="none" strike="noStrike" cap="none">
                          <a:latin typeface="Helvetica Neue" panose="02000503040000020004" pitchFamily="2" charset="0"/>
                        </a:rPr>
                        <a:t>Vcc</a:t>
                      </a:r>
                    </a:p>
                  </a:txBody>
                  <a:tcPr marL="102756" marR="102756" marT="51378" marB="51378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b="0" u="none" strike="noStrike" cap="none">
                          <a:latin typeface="Helvetica Neue" panose="02000503040000020004" pitchFamily="2" charset="0"/>
                        </a:rPr>
                        <a:t>Power(w)</a:t>
                      </a:r>
                    </a:p>
                  </a:txBody>
                  <a:tcPr marL="102756" marR="102756" marT="51378" marB="51378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b="0" u="none" strike="noStrike" cap="none">
                          <a:latin typeface="Helvetica Neue" panose="02000503040000020004" pitchFamily="2" charset="0"/>
                        </a:rPr>
                        <a:t>Expected Duty Cycle(min)</a:t>
                      </a:r>
                    </a:p>
                  </a:txBody>
                  <a:tcPr marL="102756" marR="102756" marT="51378" marB="51378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494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XBee S2C</a:t>
                      </a:r>
                    </a:p>
                  </a:txBody>
                  <a:tcPr marL="82368" marR="82368" marT="41184" marB="4118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Sleep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0.3µA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0.99µW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94%</a:t>
                      </a:r>
                    </a:p>
                  </a:txBody>
                  <a:tcPr marL="102756" marR="102756" marT="51378" marB="513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Transmit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28mA 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92.4mW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3%</a:t>
                      </a:r>
                    </a:p>
                  </a:txBody>
                  <a:tcPr marL="102756" marR="102756" marT="51378" marB="513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Idle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9mA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2.97mW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3%</a:t>
                      </a:r>
                    </a:p>
                  </a:txBody>
                  <a:tcPr marL="102756" marR="102756" marT="51378" marB="5137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4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PIR Sensor</a:t>
                      </a:r>
                    </a:p>
                  </a:txBody>
                  <a:tcPr marL="102756" marR="102756" marT="51378" marB="51378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Idle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30µA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99µW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100%</a:t>
                      </a:r>
                    </a:p>
                  </a:txBody>
                  <a:tcPr marL="102756" marR="102756" marT="51378" marB="5137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17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Camera</a:t>
                      </a:r>
                    </a:p>
                  </a:txBody>
                  <a:tcPr marL="102756" marR="102756" marT="51378" marB="51378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Camera Shutdown w/MIC2090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500" u="none" strike="noStrike" cap="none">
                        <a:latin typeface="Helvetica Neue" panose="02000503040000020004" pitchFamily="2" charset="0"/>
                      </a:endParaRP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5µA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16.5uW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100%</a:t>
                      </a:r>
                    </a:p>
                  </a:txBody>
                  <a:tcPr marL="102756" marR="102756" marT="51378" marB="5137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597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MSP432</a:t>
                      </a:r>
                    </a:p>
                  </a:txBody>
                  <a:tcPr marL="82368" marR="82368" marT="41184" marB="4118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LPM</a:t>
                      </a:r>
                      <a:r>
                        <a:rPr lang="en" sz="1500" dirty="0">
                          <a:latin typeface="Helvetica Neue" panose="02000503040000020004" pitchFamily="2" charset="0"/>
                        </a:rPr>
                        <a:t>3.5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15µA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49.5µW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94%</a:t>
                      </a:r>
                    </a:p>
                  </a:txBody>
                  <a:tcPr marL="102756" marR="102756" marT="51378" marB="5137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Active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Helvetica Neue" panose="02000503040000020004" pitchFamily="2" charset="0"/>
                        </a:rPr>
                        <a:t>5mA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Helvetica Neue" panose="02000503040000020004" pitchFamily="2" charset="0"/>
                        </a:rPr>
                        <a:t>16.5mW</a:t>
                      </a:r>
                      <a:endParaRPr sz="15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6%</a:t>
                      </a:r>
                    </a:p>
                  </a:txBody>
                  <a:tcPr marL="102756" marR="102756" marT="51378" marB="5137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949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Helvetica Neue" panose="02000503040000020004" pitchFamily="2" charset="0"/>
                        </a:rPr>
                        <a:t>Voltage Regulators</a:t>
                      </a:r>
                      <a:endParaRPr lang="en" sz="15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02744" marR="102744" marT="51372" marB="51372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Helvetica Neue" panose="02000503040000020004" pitchFamily="2" charset="0"/>
                        </a:rPr>
                        <a:t>Active</a:t>
                      </a:r>
                      <a:endParaRPr lang="en" sz="15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Helvetica Neue" panose="02000503040000020004" pitchFamily="2" charset="0"/>
                        </a:rPr>
                        <a:t>60µ</a:t>
                      </a:r>
                      <a:r>
                        <a:rPr lang="en-US" sz="1400" u="none" strike="noStrike" cap="none" dirty="0">
                          <a:latin typeface="Helvetica Neue" panose="02000503040000020004" pitchFamily="2" charset="0"/>
                        </a:rPr>
                        <a:t>A</a:t>
                      </a:r>
                      <a:endParaRPr lang="en" sz="14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lang="en" sz="15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5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100%</a:t>
                      </a:r>
                    </a:p>
                  </a:txBody>
                  <a:tcPr marL="102756" marR="102756" marT="51378" marB="51378"/>
                </a:tc>
                <a:extLst>
                  <a:ext uri="{0D108BD9-81ED-4DB2-BD59-A6C34878D82A}">
                    <a16:rowId xmlns:a16="http://schemas.microsoft.com/office/drawing/2014/main" val="913072403"/>
                  </a:ext>
                </a:extLst>
              </a:tr>
              <a:tr h="42759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Helvetica Neue" panose="02000503040000020004" pitchFamily="2" charset="0"/>
                        </a:rPr>
                        <a:t>Average</a:t>
                      </a:r>
                      <a:endParaRPr lang="en" sz="15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02756" marR="102756" marT="51378" marB="51378" anchor="ctr"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4073" marR="114073" marT="57036" marB="57036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Helvetica Neue" panose="02000503040000020004" pitchFamily="2" charset="0"/>
                        </a:rPr>
                        <a:t>1.5</a:t>
                      </a:r>
                      <a:r>
                        <a:rPr lang="en-US" sz="1400" u="none" strike="noStrike" cap="none" dirty="0">
                          <a:latin typeface="Helvetica Neue" panose="02000503040000020004" pitchFamily="2" charset="0"/>
                        </a:rPr>
                        <a:t>mA</a:t>
                      </a:r>
                      <a:endParaRPr lang="en" sz="14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500" u="none" strike="noStrike" cap="none" dirty="0">
                          <a:latin typeface="Helvetica Neue" panose="02000503040000020004" pitchFamily="2" charset="0"/>
                        </a:rPr>
                        <a:t>3.3</a:t>
                      </a:r>
                      <a:r>
                        <a:rPr lang="en-US" sz="1500" u="none" strike="noStrike" cap="none" dirty="0">
                          <a:latin typeface="Helvetica Neue" panose="02000503040000020004" pitchFamily="2" charset="0"/>
                        </a:rPr>
                        <a:t>V</a:t>
                      </a:r>
                      <a:endParaRPr lang="en" sz="15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Helvetica Neue" panose="02000503040000020004" pitchFamily="2" charset="0"/>
                        </a:rPr>
                        <a:t>4.95mW</a:t>
                      </a:r>
                      <a:endParaRPr sz="15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02756" marR="102756" marT="51378" marB="51378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lang="en" sz="15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02756" marR="102756" marT="51378" marB="51378"/>
                </a:tc>
                <a:extLst>
                  <a:ext uri="{0D108BD9-81ED-4DB2-BD59-A6C34878D82A}">
                    <a16:rowId xmlns:a16="http://schemas.microsoft.com/office/drawing/2014/main" val="3501852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97569"/>
            <a:ext cx="10972800" cy="1066800"/>
          </a:xfrm>
        </p:spPr>
        <p:txBody>
          <a:bodyPr/>
          <a:lstStyle/>
          <a:p>
            <a:r>
              <a:rPr lang="en-US" dirty="0"/>
              <a:t>Power Consumption – Image Capture</a:t>
            </a:r>
          </a:p>
        </p:txBody>
      </p:sp>
      <p:graphicFrame>
        <p:nvGraphicFramePr>
          <p:cNvPr id="4" name="Shape 397"/>
          <p:cNvGraphicFramePr/>
          <p:nvPr>
            <p:extLst>
              <p:ext uri="{D42A27DB-BD31-4B8C-83A1-F6EECF244321}">
                <p14:modId xmlns:p14="http://schemas.microsoft.com/office/powerpoint/2010/main" val="2094350641"/>
              </p:ext>
            </p:extLst>
          </p:nvPr>
        </p:nvGraphicFramePr>
        <p:xfrm>
          <a:off x="364655" y="1664369"/>
          <a:ext cx="7218994" cy="50916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22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2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2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1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3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b="0" u="none" strike="noStrike" cap="none" dirty="0">
                          <a:latin typeface="Helvetica Neue" panose="02000503040000020004" pitchFamily="2" charset="0"/>
                        </a:rPr>
                        <a:t>Component</a:t>
                      </a:r>
                    </a:p>
                  </a:txBody>
                  <a:tcPr marL="111671" marR="111671" marT="55835" marB="5583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b="0" u="none" strike="noStrike" cap="none" dirty="0">
                          <a:latin typeface="Helvetica Neue" panose="02000503040000020004" pitchFamily="2" charset="0"/>
                        </a:rPr>
                        <a:t>Operation</a:t>
                      </a:r>
                    </a:p>
                  </a:txBody>
                  <a:tcPr marL="111671" marR="111671" marT="55835" marB="5583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b="0" u="none" strike="noStrike" cap="none">
                          <a:latin typeface="Helvetica Neue" panose="02000503040000020004" pitchFamily="2" charset="0"/>
                        </a:rPr>
                        <a:t>Active/On</a:t>
                      </a:r>
                    </a:p>
                  </a:txBody>
                  <a:tcPr marL="111671" marR="111671" marT="55835" marB="5583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b="0" u="none" strike="noStrike" cap="none">
                          <a:latin typeface="Helvetica Neue" panose="02000503040000020004" pitchFamily="2" charset="0"/>
                        </a:rPr>
                        <a:t>Vcc</a:t>
                      </a:r>
                    </a:p>
                  </a:txBody>
                  <a:tcPr marL="111671" marR="111671" marT="55835" marB="5583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b="0" u="none" strike="noStrike" cap="none">
                          <a:latin typeface="Helvetica Neue" panose="02000503040000020004" pitchFamily="2" charset="0"/>
                        </a:rPr>
                        <a:t>Power(w)</a:t>
                      </a:r>
                    </a:p>
                  </a:txBody>
                  <a:tcPr marL="111671" marR="111671" marT="55835" marB="5583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b="0" u="none" strike="noStrike" cap="none">
                          <a:latin typeface="Helvetica Neue" panose="02000503040000020004" pitchFamily="2" charset="0"/>
                        </a:rPr>
                        <a:t>Exp Duty Cycle(15s)</a:t>
                      </a:r>
                    </a:p>
                  </a:txBody>
                  <a:tcPr marL="111671" marR="111671" marT="55835" marB="55835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47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XBee S2C             </a:t>
                      </a:r>
                    </a:p>
                  </a:txBody>
                  <a:tcPr marL="87314" marR="87314" marT="43657" marB="43657" anchor="ctr">
                    <a:solidFill>
                      <a:srgbClr val="2626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 Transmit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28mA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92.4mW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90%</a:t>
                      </a:r>
                    </a:p>
                  </a:txBody>
                  <a:tcPr marL="111671" marR="111671" marT="55835" marB="558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Sleep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0.6</a:t>
                      </a:r>
                      <a:r>
                        <a:rPr lang="en" sz="1800" u="none" strike="noStrike" cap="none" dirty="0">
                          <a:latin typeface="Helvetica Neue" panose="02000503040000020004" pitchFamily="2" charset="0"/>
                        </a:rPr>
                        <a:t>µ</a:t>
                      </a: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A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1.98</a:t>
                      </a:r>
                      <a:r>
                        <a:rPr lang="en" sz="1800" u="none" strike="noStrike" cap="none" dirty="0">
                          <a:latin typeface="Helvetica Neue" panose="02000503040000020004" pitchFamily="2" charset="0"/>
                        </a:rPr>
                        <a:t>µ</a:t>
                      </a: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W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10%</a:t>
                      </a:r>
                    </a:p>
                  </a:txBody>
                  <a:tcPr marL="111671" marR="111671" marT="55835" marB="5583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749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PIR Sensor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              </a:t>
                      </a:r>
                    </a:p>
                  </a:txBody>
                  <a:tcPr marL="87314" marR="87314" marT="43657" marB="43657" anchor="ctr">
                    <a:solidFill>
                      <a:srgbClr val="2626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Motion Detected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80</a:t>
                      </a:r>
                      <a:r>
                        <a:rPr lang="en" sz="1800" u="none" strike="noStrike" cap="none" dirty="0">
                          <a:latin typeface="Helvetica Neue" panose="02000503040000020004" pitchFamily="2" charset="0"/>
                        </a:rPr>
                        <a:t>µ</a:t>
                      </a: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A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264</a:t>
                      </a:r>
                      <a:r>
                        <a:rPr lang="en" sz="1800" u="none" strike="noStrike" cap="none" dirty="0">
                          <a:latin typeface="Helvetica Neue" panose="02000503040000020004" pitchFamily="2" charset="0"/>
                        </a:rPr>
                        <a:t>µ</a:t>
                      </a: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W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7%</a:t>
                      </a:r>
                    </a:p>
                  </a:txBody>
                  <a:tcPr marL="111671" marR="111671" marT="55835" marB="5583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4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Idle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30</a:t>
                      </a:r>
                      <a:r>
                        <a:rPr lang="en" sz="1800" u="none" strike="noStrike" cap="none" dirty="0">
                          <a:latin typeface="Helvetica Neue" panose="02000503040000020004" pitchFamily="2" charset="0"/>
                        </a:rPr>
                        <a:t>µ</a:t>
                      </a: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A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99</a:t>
                      </a:r>
                      <a:r>
                        <a:rPr lang="en" sz="1800" u="none" strike="noStrike" cap="none" dirty="0">
                          <a:latin typeface="Helvetica Neue" panose="02000503040000020004" pitchFamily="2" charset="0"/>
                        </a:rPr>
                        <a:t>µ</a:t>
                      </a: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W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93%</a:t>
                      </a:r>
                    </a:p>
                  </a:txBody>
                  <a:tcPr marL="111671" marR="111671" marT="55835" marB="5583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478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Camera</a:t>
                      </a:r>
                    </a:p>
                  </a:txBody>
                  <a:tcPr marL="87314" marR="87314" marT="43657" marB="43657" anchor="ctr">
                    <a:solidFill>
                      <a:srgbClr val="2626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Active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93mA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306.9mW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10%</a:t>
                      </a:r>
                    </a:p>
                  </a:txBody>
                  <a:tcPr marL="111671" marR="111671" marT="55835" marB="5583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74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Shutdown w/MIC2090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700" u="none" strike="noStrike" cap="none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5</a:t>
                      </a:r>
                      <a:r>
                        <a:rPr lang="en" sz="1800" u="none" strike="noStrike" cap="none" dirty="0">
                          <a:latin typeface="Helvetica Neue" panose="02000503040000020004" pitchFamily="2" charset="0"/>
                        </a:rPr>
                        <a:t>µ</a:t>
                      </a: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A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3.3</a:t>
                      </a: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V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16.5</a:t>
                      </a:r>
                      <a:r>
                        <a:rPr lang="en" sz="1800" u="none" strike="noStrike" cap="none" dirty="0">
                          <a:latin typeface="Helvetica Neue" panose="02000503040000020004" pitchFamily="2" charset="0"/>
                        </a:rPr>
                        <a:t>µ</a:t>
                      </a: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W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90%</a:t>
                      </a:r>
                    </a:p>
                  </a:txBody>
                  <a:tcPr marL="111671" marR="111671" marT="55835" marB="5583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4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MSP432</a:t>
                      </a:r>
                    </a:p>
                  </a:txBody>
                  <a:tcPr marL="111671" marR="111671" marT="55835" marB="55835" anchor="ctr">
                    <a:solidFill>
                      <a:srgbClr val="2626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Active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5mA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3.3</a:t>
                      </a: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V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16.5mW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100%</a:t>
                      </a:r>
                    </a:p>
                  </a:txBody>
                  <a:tcPr marL="111671" marR="111671" marT="55835" marB="5583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5478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Average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 anchor="ctr">
                    <a:solidFill>
                      <a:srgbClr val="262626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lang="en" sz="18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6948" marR="116948" marT="58474" marB="58474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39.5</a:t>
                      </a: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mA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3.3</a:t>
                      </a: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V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130.5</a:t>
                      </a:r>
                      <a:r>
                        <a:rPr lang="en-US" sz="1700" u="none" strike="noStrike" cap="none" dirty="0" err="1">
                          <a:latin typeface="Helvetica Neue" panose="02000503040000020004" pitchFamily="2" charset="0"/>
                        </a:rPr>
                        <a:t>mW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extLst>
                  <a:ext uri="{0D108BD9-81ED-4DB2-BD59-A6C34878D82A}">
                    <a16:rowId xmlns:a16="http://schemas.microsoft.com/office/drawing/2014/main" val="2746548943"/>
                  </a:ext>
                </a:extLst>
              </a:tr>
            </a:tbl>
          </a:graphicData>
        </a:graphic>
      </p:graphicFrame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7807353" y="1808461"/>
            <a:ext cx="4058651" cy="4671949"/>
          </a:xfrm>
        </p:spPr>
        <p:txBody>
          <a:bodyPr>
            <a:normAutofit lnSpcReduction="10000"/>
          </a:bodyPr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-US" sz="2400" dirty="0"/>
              <a:t>Table to the left displays power results for motion triggered capture, which takes average of 15 seconds to complete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-US" sz="2400" dirty="0"/>
              <a:t>User Request has same power consumption except does not include power associated with PIR motion detected</a:t>
            </a:r>
          </a:p>
        </p:txBody>
      </p:sp>
    </p:spTree>
    <p:extLst>
      <p:ext uri="{BB962C8B-B14F-4D97-AF65-F5344CB8AC3E}">
        <p14:creationId xmlns:p14="http://schemas.microsoft.com/office/powerpoint/2010/main" val="3293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97569"/>
            <a:ext cx="10972800" cy="1066800"/>
          </a:xfrm>
        </p:spPr>
        <p:txBody>
          <a:bodyPr/>
          <a:lstStyle/>
          <a:p>
            <a:r>
              <a:rPr lang="en-US" dirty="0"/>
              <a:t>Power Consumption – Projected Battery Life</a:t>
            </a:r>
          </a:p>
        </p:txBody>
      </p:sp>
      <p:graphicFrame>
        <p:nvGraphicFramePr>
          <p:cNvPr id="4" name="Shape 397"/>
          <p:cNvGraphicFramePr/>
          <p:nvPr>
            <p:extLst>
              <p:ext uri="{D42A27DB-BD31-4B8C-83A1-F6EECF244321}">
                <p14:modId xmlns:p14="http://schemas.microsoft.com/office/powerpoint/2010/main" val="237199489"/>
              </p:ext>
            </p:extLst>
          </p:nvPr>
        </p:nvGraphicFramePr>
        <p:xfrm>
          <a:off x="364655" y="1664369"/>
          <a:ext cx="7202216" cy="241933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63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3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59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38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700" b="0" u="none" strike="noStrike" cap="none" dirty="0">
                          <a:latin typeface="Helvetica Neue" panose="02000503040000020004" pitchFamily="2" charset="0"/>
                        </a:rPr>
                        <a:t>Operation Mode</a:t>
                      </a:r>
                      <a:endParaRPr lang="en" sz="1700" b="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700" b="0" u="none" strike="noStrike" cap="none" dirty="0">
                          <a:latin typeface="Helvetica Neue" panose="02000503040000020004" pitchFamily="2" charset="0"/>
                        </a:rPr>
                        <a:t>Current</a:t>
                      </a:r>
                      <a:endParaRPr lang="en" sz="1700" b="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b="0" u="none" strike="noStrike" cap="none">
                          <a:latin typeface="Helvetica Neue" panose="02000503040000020004" pitchFamily="2" charset="0"/>
                        </a:rPr>
                        <a:t>Vcc</a:t>
                      </a:r>
                    </a:p>
                  </a:txBody>
                  <a:tcPr marL="111671" marR="111671" marT="55835" marB="5583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b="0" u="none" strike="noStrike" cap="none">
                          <a:latin typeface="Helvetica Neue" panose="02000503040000020004" pitchFamily="2" charset="0"/>
                        </a:rPr>
                        <a:t>Power(w)</a:t>
                      </a:r>
                    </a:p>
                  </a:txBody>
                  <a:tcPr marL="111671" marR="111671" marT="55835" marB="5583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b="0" u="none" strike="noStrike" cap="none" dirty="0">
                          <a:latin typeface="Helvetica Neue" panose="02000503040000020004" pitchFamily="2" charset="0"/>
                        </a:rPr>
                        <a:t>Exp Duty Cycle(day)</a:t>
                      </a:r>
                    </a:p>
                  </a:txBody>
                  <a:tcPr marL="111671" marR="111671" marT="55835" marB="55835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4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Normal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87314" marR="87314" marT="43657" marB="43657" anchor="ctr">
                    <a:solidFill>
                      <a:srgbClr val="2626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latin typeface="Helvetica Neue" panose="02000503040000020004" pitchFamily="2" charset="0"/>
                        </a:rPr>
                        <a:t>1.5</a:t>
                      </a:r>
                      <a:r>
                        <a:rPr lang="en-US" sz="1800" u="none" strike="noStrike" cap="none" dirty="0">
                          <a:latin typeface="Helvetica Neue" panose="02000503040000020004" pitchFamily="2" charset="0"/>
                        </a:rPr>
                        <a:t>mA</a:t>
                      </a:r>
                      <a:endParaRPr lang="en" sz="18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4.95mW</a:t>
                      </a: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99.65%</a:t>
                      </a:r>
                    </a:p>
                  </a:txBody>
                  <a:tcPr marL="111671" marR="111671" marT="55835" marB="5583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lang="en-US" sz="1700" u="none" strike="noStrike" cap="none" dirty="0">
                        <a:latin typeface="Helvetica Neue" panose="02000503040000020004" pitchFamily="2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Capture Image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              </a:t>
                      </a:r>
                    </a:p>
                  </a:txBody>
                  <a:tcPr marL="87314" marR="87314" marT="43657" marB="43657" anchor="ctr">
                    <a:solidFill>
                      <a:srgbClr val="2626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39.5</a:t>
                      </a: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mA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>
                          <a:latin typeface="Helvetica Neue" panose="02000503040000020004" pitchFamily="2" charset="0"/>
                        </a:rPr>
                        <a:t>3.3V</a:t>
                      </a:r>
                    </a:p>
                  </a:txBody>
                  <a:tcPr marL="111671" marR="111671" marT="55835" marB="5583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130.35</a:t>
                      </a: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m</a:t>
                      </a: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W</a:t>
                      </a:r>
                    </a:p>
                  </a:txBody>
                  <a:tcPr marL="111671" marR="111671" marT="55835" marB="5583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0.35%</a:t>
                      </a:r>
                    </a:p>
                  </a:txBody>
                  <a:tcPr marL="111671" marR="111671" marT="55835" marB="558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47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Average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 anchor="ctr">
                    <a:solidFill>
                      <a:srgbClr val="26262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1.63</a:t>
                      </a: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mA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3.3</a:t>
                      </a:r>
                      <a:r>
                        <a:rPr lang="en-US" sz="1700" u="none" strike="noStrike" cap="none" dirty="0">
                          <a:latin typeface="Helvetica Neue" panose="02000503040000020004" pitchFamily="2" charset="0"/>
                        </a:rPr>
                        <a:t>V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700" u="none" strike="noStrike" cap="none" dirty="0">
                          <a:latin typeface="Helvetica Neue" panose="02000503040000020004" pitchFamily="2" charset="0"/>
                        </a:rPr>
                        <a:t>5.37</a:t>
                      </a:r>
                      <a:r>
                        <a:rPr lang="en-US" sz="1700" u="none" strike="noStrike" cap="none" dirty="0" err="1">
                          <a:latin typeface="Helvetica Neue" panose="02000503040000020004" pitchFamily="2" charset="0"/>
                        </a:rPr>
                        <a:t>mW</a:t>
                      </a: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lang="en" sz="1700" u="none" strike="noStrike" cap="none" dirty="0">
                        <a:latin typeface="Helvetica Neue" panose="02000503040000020004" pitchFamily="2" charset="0"/>
                      </a:endParaRPr>
                    </a:p>
                  </a:txBody>
                  <a:tcPr marL="111671" marR="111671" marT="55835" marB="55835"/>
                </a:tc>
                <a:extLst>
                  <a:ext uri="{0D108BD9-81ED-4DB2-BD59-A6C34878D82A}">
                    <a16:rowId xmlns:a16="http://schemas.microsoft.com/office/drawing/2014/main" val="2746548943"/>
                  </a:ext>
                </a:extLst>
              </a:tr>
            </a:tbl>
          </a:graphicData>
        </a:graphic>
      </p:graphicFrame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7807353" y="1808462"/>
            <a:ext cx="4058651" cy="2275240"/>
          </a:xfrm>
        </p:spPr>
        <p:txBody>
          <a:bodyPr>
            <a:normAutofit/>
          </a:bodyPr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SzPct val="100000"/>
              <a:buFont typeface="Calibri"/>
            </a:pPr>
            <a:r>
              <a:rPr lang="en-US" sz="2400" dirty="0"/>
              <a:t>Table to the left displays battery lifetime estimates with 20 pictures/day, and 3xAA batteries.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09600" y="4426451"/>
                <a:ext cx="557691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𝐵𝑎𝑡𝑡𝑒𝑟𝑦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𝐿𝑖𝑓𝑒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6300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𝑚𝐴h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1.63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𝑚𝐴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=2705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𝑑𝑎𝑦𝑠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426451"/>
                <a:ext cx="5576911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59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57182"/>
            <a:ext cx="10972800" cy="4325112"/>
          </a:xfrm>
        </p:spPr>
        <p:txBody>
          <a:bodyPr>
            <a:noAutofit/>
          </a:bodyPr>
          <a:lstStyle/>
          <a:p>
            <a:r>
              <a:rPr lang="en-US" sz="2400" dirty="0"/>
              <a:t>Key Management</a:t>
            </a:r>
          </a:p>
          <a:p>
            <a:pPr lvl="1"/>
            <a:r>
              <a:rPr lang="en-US" sz="2400" dirty="0"/>
              <a:t>Keys are regenerated on user request , and ran through the EL Gamal encryption scheme</a:t>
            </a:r>
          </a:p>
          <a:p>
            <a:r>
              <a:rPr lang="en-US" sz="2400" dirty="0"/>
              <a:t>Long battery life </a:t>
            </a:r>
          </a:p>
          <a:p>
            <a:pPr lvl="1"/>
            <a:r>
              <a:rPr lang="en-US" sz="2400" dirty="0"/>
              <a:t>Confirmed by lifetime of node based on power consumption of all components in   </a:t>
            </a:r>
          </a:p>
          <a:p>
            <a:pPr marL="411480" lvl="1" indent="0">
              <a:buNone/>
            </a:pPr>
            <a:r>
              <a:rPr lang="en-US" sz="2400" dirty="0"/>
              <a:t>    various modes , could be improved</a:t>
            </a:r>
          </a:p>
          <a:p>
            <a:r>
              <a:rPr lang="en-US" sz="2400" dirty="0"/>
              <a:t>Reprogrammable</a:t>
            </a:r>
          </a:p>
          <a:p>
            <a:pPr lvl="1"/>
            <a:r>
              <a:rPr lang="en-US" sz="2400" dirty="0"/>
              <a:t> Using FPGA to perform crypto key management </a:t>
            </a:r>
          </a:p>
          <a:p>
            <a:r>
              <a:rPr lang="en-US" sz="2400" dirty="0"/>
              <a:t>Easy Configuration</a:t>
            </a:r>
          </a:p>
          <a:p>
            <a:pPr lvl="1"/>
            <a:r>
              <a:rPr lang="en-US" sz="2400" dirty="0"/>
              <a:t> QR code scan for setup</a:t>
            </a:r>
          </a:p>
          <a:p>
            <a:r>
              <a:rPr lang="en-US" sz="2400" dirty="0"/>
              <a:t>Easy User Interface</a:t>
            </a:r>
          </a:p>
          <a:p>
            <a:pPr lvl="1"/>
            <a:r>
              <a:rPr lang="en-US" sz="2400" dirty="0"/>
              <a:t> App layout is easy to understand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85273"/>
            <a:ext cx="10972800" cy="1066800"/>
          </a:xfrm>
        </p:spPr>
        <p:txBody>
          <a:bodyPr/>
          <a:lstStyle/>
          <a:p>
            <a:r>
              <a:rPr lang="en-US" dirty="0"/>
              <a:t>Results Discussion</a:t>
            </a:r>
          </a:p>
        </p:txBody>
      </p:sp>
    </p:spTree>
    <p:extLst>
      <p:ext uri="{BB962C8B-B14F-4D97-AF65-F5344CB8AC3E}">
        <p14:creationId xmlns:p14="http://schemas.microsoft.com/office/powerpoint/2010/main" val="323335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85273"/>
            <a:ext cx="10972800" cy="1066800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8" name="My Movie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6695" y="1569325"/>
            <a:ext cx="9058609" cy="5095117"/>
          </a:xfrm>
        </p:spPr>
      </p:pic>
    </p:spTree>
    <p:extLst>
      <p:ext uri="{BB962C8B-B14F-4D97-AF65-F5344CB8AC3E}">
        <p14:creationId xmlns:p14="http://schemas.microsoft.com/office/powerpoint/2010/main" val="261851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85273"/>
            <a:ext cx="10972800" cy="1066800"/>
          </a:xfrm>
        </p:spPr>
        <p:txBody>
          <a:bodyPr/>
          <a:lstStyle/>
          <a:p>
            <a:r>
              <a:rPr lang="en-US" dirty="0"/>
              <a:t>Man Hours and Contribution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552073"/>
            <a:ext cx="5550568" cy="5022463"/>
          </a:xfrm>
        </p:spPr>
        <p:txBody>
          <a:bodyPr>
            <a:normAutofit fontScale="62500" lnSpcReduction="20000"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900" b="1" dirty="0"/>
              <a:t>Irfan (Project Manager): 250 Hours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/>
              <a:t>BeagleBone Black</a:t>
            </a:r>
          </a:p>
          <a:p>
            <a:pPr marL="457200" lvl="0" indent="-292100">
              <a:spcBef>
                <a:spcPts val="0"/>
              </a:spcBef>
              <a:buSzPct val="100000"/>
            </a:pPr>
            <a:r>
              <a:rPr lang="en" sz="2900" dirty="0"/>
              <a:t>Python code to read serial data from XBee device and execute user requests between App and Node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/>
              <a:t>MSP Development</a:t>
            </a:r>
          </a:p>
          <a:p>
            <a:pPr marL="457200" lvl="0" indent="-292100">
              <a:spcBef>
                <a:spcPts val="0"/>
              </a:spcBef>
              <a:buSzPct val="100000"/>
            </a:pPr>
            <a:r>
              <a:rPr lang="en" sz="2900" dirty="0"/>
              <a:t>Prototyping of sending and receiving from data from MSP with XBee</a:t>
            </a:r>
          </a:p>
          <a:p>
            <a:pPr marL="0" lvl="0" indent="0">
              <a:spcBef>
                <a:spcPts val="0"/>
              </a:spcBef>
              <a:buNone/>
            </a:pPr>
            <a:endParaRPr lang="en" sz="2900" b="1" dirty="0"/>
          </a:p>
          <a:p>
            <a:pPr marL="0" lvl="0" indent="0">
              <a:spcBef>
                <a:spcPts val="0"/>
              </a:spcBef>
              <a:buNone/>
            </a:pPr>
            <a:r>
              <a:rPr lang="en" sz="2900" b="1" dirty="0"/>
              <a:t>Logan : 300 Hours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/>
              <a:t>MSP432 Development</a:t>
            </a:r>
          </a:p>
          <a:p>
            <a:pPr marL="457200" lvl="0" indent="-292100">
              <a:spcBef>
                <a:spcPts val="0"/>
              </a:spcBef>
              <a:buSzPct val="100000"/>
            </a:pPr>
            <a:r>
              <a:rPr lang="en" sz="2900" dirty="0"/>
              <a:t>C code to interface PIR sensor, camera and XBee module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/>
              <a:t>PCB Design</a:t>
            </a:r>
          </a:p>
          <a:p>
            <a:pPr marL="165100" lvl="0" indent="0">
              <a:spcBef>
                <a:spcPts val="0"/>
              </a:spcBef>
              <a:buSzPct val="100000"/>
              <a:buNone/>
            </a:pPr>
            <a:endParaRPr lang="en" sz="2900" dirty="0"/>
          </a:p>
          <a:p>
            <a:pPr marL="0" lvl="0" indent="0">
              <a:spcBef>
                <a:spcPts val="0"/>
              </a:spcBef>
              <a:buNone/>
            </a:pPr>
            <a:r>
              <a:rPr lang="en" sz="2900" b="1" dirty="0"/>
              <a:t>Hung : 250 Hours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/>
              <a:t>Android App Development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/>
              <a:t>Select cloud server to customize with </a:t>
            </a:r>
            <a:r>
              <a:rPr lang="en-US" sz="2900" dirty="0"/>
              <a:t>A</a:t>
            </a:r>
            <a:r>
              <a:rPr lang="en" sz="2900" dirty="0"/>
              <a:t>ndroid app and </a:t>
            </a:r>
            <a:r>
              <a:rPr lang="en-US" sz="2900" dirty="0"/>
              <a:t>B</a:t>
            </a:r>
            <a:r>
              <a:rPr lang="en" sz="2900" dirty="0"/>
              <a:t>eaglebone black.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900" dirty="0"/>
              <a:t>Beaglebone black: </a:t>
            </a:r>
          </a:p>
          <a:p>
            <a:pPr marL="457200" lvl="0" indent="-304800">
              <a:spcBef>
                <a:spcPts val="0"/>
              </a:spcBef>
              <a:buSzPct val="120000"/>
            </a:pPr>
            <a:r>
              <a:rPr lang="en" sz="2900" dirty="0"/>
              <a:t>python code to communicate between cloud and BBB, detect new files and text message alert. </a:t>
            </a:r>
          </a:p>
          <a:p>
            <a:pPr marL="457200" lvl="0" indent="-292100">
              <a:spcBef>
                <a:spcPts val="0"/>
              </a:spcBef>
              <a:buSzPct val="100000"/>
            </a:pPr>
            <a:endParaRPr lang="en" dirty="0"/>
          </a:p>
          <a:p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6312569" y="1552073"/>
            <a:ext cx="5550568" cy="4469165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Helvetica Neue" panose="02000503040000020004" pitchFamily="2" charset="0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Helvetica Neue" panose="02000503040000020004" pitchFamily="2" charset="0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Helvetica Neue" panose="02000503040000020004" pitchFamily="2" charset="0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Helvetica Neue" panose="02000503040000020004" pitchFamily="2" charset="0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Helvetica Neue" panose="02000503040000020004" pitchFamily="2" charset="0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0"/>
              </a:spcBef>
              <a:buNone/>
            </a:pPr>
            <a:r>
              <a:rPr lang="en" sz="1900" b="1" dirty="0">
                <a:solidFill>
                  <a:schemeClr val="tx1"/>
                </a:solidFill>
              </a:rPr>
              <a:t>Ishak : 280 Hours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ECC El </a:t>
            </a:r>
            <a:r>
              <a:rPr lang="en-US" sz="19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G</a:t>
            </a:r>
            <a:r>
              <a:rPr lang="en" sz="19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amal on the BeagleBone Black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Over the Air Rekeying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Slides</a:t>
            </a:r>
          </a:p>
          <a:p>
            <a:pPr marL="0" lvl="0" indent="0">
              <a:spcBef>
                <a:spcPts val="0"/>
              </a:spcBef>
              <a:buNone/>
            </a:pPr>
            <a:endParaRPr lang="en" sz="19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 sz="1900" b="1" dirty="0">
                <a:solidFill>
                  <a:schemeClr val="tx1"/>
                </a:solidFill>
              </a:rPr>
              <a:t>Jesse : 280 Hours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1900" dirty="0">
                <a:solidFill>
                  <a:schemeClr val="tx1"/>
                </a:solidFill>
              </a:rPr>
              <a:t>FPGA Development</a:t>
            </a:r>
          </a:p>
          <a:p>
            <a:pPr marL="342900" indent="-342900">
              <a:spcBef>
                <a:spcPts val="0"/>
              </a:spcBef>
            </a:pPr>
            <a:r>
              <a:rPr lang="en" sz="1900" dirty="0">
                <a:solidFill>
                  <a:schemeClr val="tx1"/>
                </a:solidFill>
              </a:rPr>
              <a:t>VHDL code to interface to ECC Core and 	microcontroller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ct val="110000"/>
              <a:buNone/>
            </a:pPr>
            <a:r>
              <a:rPr lang="en" sz="1900" dirty="0">
                <a:solidFill>
                  <a:schemeClr val="tx1"/>
                </a:solidFill>
              </a:rPr>
              <a:t>MSP Development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ct val="110000"/>
              <a:buNone/>
            </a:pPr>
            <a:r>
              <a:rPr lang="en" sz="1900" dirty="0">
                <a:solidFill>
                  <a:schemeClr val="tx1"/>
                </a:solidFill>
              </a:rPr>
              <a:t>C code to interface microcontroller to FPGA</a:t>
            </a:r>
          </a:p>
          <a:p>
            <a:pPr marL="222758" lvl="1" indent="0">
              <a:spcBef>
                <a:spcPts val="0"/>
              </a:spcBef>
              <a:buClr>
                <a:schemeClr val="dk1"/>
              </a:buClr>
              <a:buSzPct val="110000"/>
              <a:buNone/>
            </a:pPr>
            <a:endParaRPr lang="en" sz="19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solidFill>
                  <a:schemeClr val="tx1"/>
                </a:solidFill>
              </a:rPr>
              <a:t>Mohammed  : 285 Hours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solidFill>
                  <a:schemeClr val="tx1"/>
                </a:solidFill>
              </a:rPr>
              <a:t>Power circuit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solidFill>
                  <a:schemeClr val="tx1"/>
                </a:solidFill>
              </a:rPr>
              <a:t>Schematic / PCB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>
                <a:solidFill>
                  <a:schemeClr val="tx1"/>
                </a:solidFill>
              </a:rPr>
              <a:t>Testing</a:t>
            </a:r>
          </a:p>
          <a:p>
            <a:pPr marL="165100" indent="0">
              <a:spcBef>
                <a:spcPts val="0"/>
              </a:spcBef>
              <a:buSzPct val="100000"/>
              <a:buNone/>
            </a:pPr>
            <a:endParaRPr lang="en" dirty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26083" y="6205204"/>
            <a:ext cx="353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 Neue" panose="02000503040000020004"/>
              </a:rPr>
              <a:t>Total Hours : 1645 Hours</a:t>
            </a:r>
          </a:p>
        </p:txBody>
      </p:sp>
    </p:spTree>
    <p:extLst>
      <p:ext uri="{BB962C8B-B14F-4D97-AF65-F5344CB8AC3E}">
        <p14:creationId xmlns:p14="http://schemas.microsoft.com/office/powerpoint/2010/main" val="17230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85273"/>
            <a:ext cx="10972800" cy="1066800"/>
          </a:xfrm>
        </p:spPr>
        <p:txBody>
          <a:bodyPr/>
          <a:lstStyle/>
          <a:p>
            <a:r>
              <a:rPr lang="en-US" dirty="0"/>
              <a:t>Funds Spent 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530156"/>
              </p:ext>
            </p:extLst>
          </p:nvPr>
        </p:nvGraphicFramePr>
        <p:xfrm>
          <a:off x="6336633" y="1552072"/>
          <a:ext cx="5245767" cy="4073324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446640">
                  <a:extLst>
                    <a:ext uri="{9D8B030D-6E8A-4147-A177-3AD203B41FA5}">
                      <a16:colId xmlns:a16="http://schemas.microsoft.com/office/drawing/2014/main" val="553726629"/>
                    </a:ext>
                  </a:extLst>
                </a:gridCol>
                <a:gridCol w="1050538">
                  <a:extLst>
                    <a:ext uri="{9D8B030D-6E8A-4147-A177-3AD203B41FA5}">
                      <a16:colId xmlns:a16="http://schemas.microsoft.com/office/drawing/2014/main" val="839913181"/>
                    </a:ext>
                  </a:extLst>
                </a:gridCol>
                <a:gridCol w="1748589">
                  <a:extLst>
                    <a:ext uri="{9D8B030D-6E8A-4147-A177-3AD203B41FA5}">
                      <a16:colId xmlns:a16="http://schemas.microsoft.com/office/drawing/2014/main" val="1424163173"/>
                    </a:ext>
                  </a:extLst>
                </a:gridCol>
              </a:tblGrid>
              <a:tr h="3650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Item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Quantity 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Cost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644323"/>
                  </a:ext>
                </a:extLst>
              </a:tr>
              <a:tr h="3650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AGLN250V2-VQG100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$16.11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9300621"/>
                  </a:ext>
                </a:extLst>
              </a:tr>
              <a:tr h="422574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Arducam OV2640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$25.99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2990269"/>
                  </a:ext>
                </a:extLst>
              </a:tr>
              <a:tr h="3650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HC-SR501 PIR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$1.69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7403854"/>
                  </a:ext>
                </a:extLst>
              </a:tr>
              <a:tr h="3650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XBee S2C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$17.50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316017"/>
                  </a:ext>
                </a:extLst>
              </a:tr>
              <a:tr h="3650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MSP432P401R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$5.29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3696280"/>
                  </a:ext>
                </a:extLst>
              </a:tr>
              <a:tr h="3650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LT1129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$2.92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5668527"/>
                  </a:ext>
                </a:extLst>
              </a:tr>
              <a:tr h="3650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PCB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$7.93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1129429"/>
                  </a:ext>
                </a:extLst>
              </a:tr>
              <a:tr h="3650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Other Components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$5.00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5414579"/>
                  </a:ext>
                </a:extLst>
              </a:tr>
              <a:tr h="3650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 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 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 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7596870"/>
                  </a:ext>
                </a:extLst>
              </a:tr>
              <a:tr h="365075">
                <a:tc>
                  <a:txBody>
                    <a:bodyPr/>
                    <a:lstStyle/>
                    <a:p>
                      <a:endParaRPr lang="en-US" sz="1400" dirty="0">
                        <a:effectLst/>
                        <a:latin typeface="Helvetica Neue" panose="0200050304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Helvetica Neue" panose="02000503040000020004" pitchFamily="2" charset="0"/>
                        </a:rPr>
                        <a:t>Total</a:t>
                      </a:r>
                      <a:endParaRPr lang="en-US" sz="1400" b="1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Helvetica Neue" panose="02000503040000020004" pitchFamily="2" charset="0"/>
                        </a:rPr>
                        <a:t>$82.43</a:t>
                      </a:r>
                      <a:endParaRPr lang="en-US" sz="1400" b="1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633728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883739"/>
              </p:ext>
            </p:extLst>
          </p:nvPr>
        </p:nvGraphicFramePr>
        <p:xfrm>
          <a:off x="609600" y="1552072"/>
          <a:ext cx="5406189" cy="4636558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452382">
                  <a:extLst>
                    <a:ext uri="{9D8B030D-6E8A-4147-A177-3AD203B41FA5}">
                      <a16:colId xmlns:a16="http://schemas.microsoft.com/office/drawing/2014/main" val="394351796"/>
                    </a:ext>
                  </a:extLst>
                </a:gridCol>
                <a:gridCol w="1151744">
                  <a:extLst>
                    <a:ext uri="{9D8B030D-6E8A-4147-A177-3AD203B41FA5}">
                      <a16:colId xmlns:a16="http://schemas.microsoft.com/office/drawing/2014/main" val="676385838"/>
                    </a:ext>
                  </a:extLst>
                </a:gridCol>
                <a:gridCol w="1802063">
                  <a:extLst>
                    <a:ext uri="{9D8B030D-6E8A-4147-A177-3AD203B41FA5}">
                      <a16:colId xmlns:a16="http://schemas.microsoft.com/office/drawing/2014/main" val="2236203933"/>
                    </a:ext>
                  </a:extLst>
                </a:gridCol>
              </a:tblGrid>
              <a:tr h="270664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Item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Quantity 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Cost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821196"/>
                  </a:ext>
                </a:extLst>
              </a:tr>
              <a:tr h="541328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Helvetica Neue" panose="02000503040000020004" pitchFamily="2" charset="0"/>
                        </a:rPr>
                        <a:t>Actel</a:t>
                      </a: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 Igloo Nano Starter Kit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$100.00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7403284"/>
                  </a:ext>
                </a:extLst>
              </a:tr>
              <a:tr h="416854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FlashPro4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$51.25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0632118"/>
                  </a:ext>
                </a:extLst>
              </a:tr>
              <a:tr h="270664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MSP430FR5994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$25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3678422"/>
                  </a:ext>
                </a:extLst>
              </a:tr>
              <a:tr h="270664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CC2650 Launchpad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$29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7950992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MSP432 Launchpad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2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$26.36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2770056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OV2640 CMOS Sensor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$10.49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1222138"/>
                  </a:ext>
                </a:extLst>
              </a:tr>
              <a:tr h="416854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Arducam OV2640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$25.99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615519"/>
                  </a:ext>
                </a:extLst>
              </a:tr>
              <a:tr h="315775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HC-SR501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  <a:ea typeface="+mn-ea"/>
                        </a:rPr>
                        <a:t>5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$12.96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3816965"/>
                  </a:ext>
                </a:extLst>
              </a:tr>
              <a:tr h="377281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XBee S2C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2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$29.99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6171931"/>
                  </a:ext>
                </a:extLst>
              </a:tr>
              <a:tr h="270664"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XBee breakout board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Helvetica Neue" panose="02000503040000020004" pitchFamily="2" charset="0"/>
                        </a:rPr>
                        <a:t>1</a:t>
                      </a:r>
                      <a:endParaRPr lang="en-US" sz="140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10.00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9878684"/>
                  </a:ext>
                </a:extLst>
              </a:tr>
              <a:tr h="27066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PCB Cost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Helvetica Neue" panose="02000503040000020004" pitchFamily="2" charset="0"/>
                        </a:rPr>
                        <a:t>$70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1416824"/>
                  </a:ext>
                </a:extLst>
              </a:tr>
              <a:tr h="291798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Helvetica Neue" panose="02000503040000020004" pitchFamily="2" charset="0"/>
                        </a:rPr>
                        <a:t>BeagleBone</a:t>
                      </a:r>
                      <a:r>
                        <a:rPr lang="en-US" sz="1400" baseline="0" dirty="0">
                          <a:effectLst/>
                          <a:latin typeface="Helvetica Neue" panose="02000503040000020004" pitchFamily="2" charset="0"/>
                        </a:rPr>
                        <a:t> Black</a:t>
                      </a:r>
                      <a:endParaRPr lang="en-US" sz="1400" dirty="0">
                        <a:effectLst/>
                        <a:latin typeface="Helvetica Neue" panose="0200050304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Helvetica Neue" panose="02000503040000020004" pitchFamily="2" charset="0"/>
                          <a:ea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Helvetica Neue" panose="02000503040000020004" pitchFamily="2" charset="0"/>
                          <a:ea typeface="Times New Roman" panose="02020603050405020304" pitchFamily="18" charset="0"/>
                        </a:rPr>
                        <a:t>$50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6090399"/>
                  </a:ext>
                </a:extLst>
              </a:tr>
              <a:tr h="291798">
                <a:tc>
                  <a:txBody>
                    <a:bodyPr/>
                    <a:lstStyle/>
                    <a:p>
                      <a:endParaRPr lang="en-US" sz="1400" dirty="0">
                        <a:effectLst/>
                        <a:latin typeface="Helvetica Neue" panose="0200050304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Helvetica Neue" panose="02000503040000020004" pitchFamily="2" charset="0"/>
                        </a:rPr>
                        <a:t>Total:</a:t>
                      </a:r>
                      <a:endParaRPr lang="en-US" sz="1400" b="1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Helvetica Neue" panose="02000503040000020004" pitchFamily="2" charset="0"/>
                        </a:rPr>
                        <a:t>$411.04</a:t>
                      </a:r>
                      <a:endParaRPr lang="en-US" sz="1400" b="1" dirty="0">
                        <a:effectLst/>
                        <a:latin typeface="Helvetica Neue" panose="02000503040000020004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4971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14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57710"/>
            <a:ext cx="10972800" cy="4325112"/>
          </a:xfrm>
        </p:spPr>
        <p:txBody>
          <a:bodyPr>
            <a:normAutofit fontScale="92500" lnSpcReduction="20000"/>
          </a:bodyPr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Start prototyping early.</a:t>
            </a:r>
          </a:p>
          <a:p>
            <a:pPr marL="22860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Buy multiple quantities of everything you need.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22860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Technical Changes</a:t>
            </a:r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Replace MSP432 and XBee, with either CC2630.</a:t>
            </a:r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Replace Arducam OV2640 with less expensive OV2640 and on-board Igloo FPGA and SDRAM.</a:t>
            </a:r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Use MIC2090 to turn on/off camera.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04646"/>
            <a:ext cx="10972800" cy="1066800"/>
          </a:xfrm>
        </p:spPr>
        <p:txBody>
          <a:bodyPr/>
          <a:lstStyle/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00468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Dr. Jens-Peter Kaps 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ct val="110000"/>
              <a:buNone/>
            </a:pPr>
            <a:r>
              <a:rPr lang="en" dirty="0"/>
              <a:t>Ahmad Salman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Dr. Kai Zeng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Dr. Pachowicz 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1595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09158"/>
            <a:ext cx="10972800" cy="432511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http://elinux.org/Beagleboard:BeagleBoneBlack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https://www.google.com/search?q=goldman+sachs+IoT&amp;rlz=1C1CHZL_enUS687US687&amp;source=lnms&amp;tbm=isch&amp;sa=X&amp;ved=0ahUKEwjP27LMt8fTAhWa8oMKHaHACGoQ_AUICygC&amp;biw=1745&amp;bih=819#imgrc=emT8O80KZOguvM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http://www.tinyosshop.com/index.php?route=product/product&amp;product_id=1012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https://www.digikey.com/product-detail/en/microsemi-corporation/AGLN-NANO-KIT/1100-1136-ND/2745083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1066800"/>
          </a:xfrm>
        </p:spPr>
        <p:txBody>
          <a:bodyPr/>
          <a:lstStyle/>
          <a:p>
            <a:pPr algn="ctr"/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159379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fontAlgn="base">
              <a:buNone/>
            </a:pPr>
            <a:r>
              <a:rPr lang="en-US" dirty="0"/>
              <a:t>Suppose:</a:t>
            </a:r>
          </a:p>
          <a:p>
            <a:pPr lvl="2" fontAlgn="base"/>
            <a:r>
              <a:rPr lang="en-US" dirty="0"/>
              <a:t>An elderly person has a fully connected home, health monitoring wearables, and a pill reminder device. </a:t>
            </a:r>
          </a:p>
          <a:p>
            <a:pPr lvl="2" fontAlgn="base"/>
            <a:r>
              <a:rPr lang="en-US" dirty="0"/>
              <a:t>Hacker gains control of device after figuring out its session key. </a:t>
            </a:r>
          </a:p>
          <a:p>
            <a:pPr lvl="2" fontAlgn="base"/>
            <a:r>
              <a:rPr lang="en-US" dirty="0"/>
              <a:t>Increases and decreases medications. </a:t>
            </a:r>
          </a:p>
          <a:p>
            <a:pPr lvl="2" fontAlgn="base"/>
            <a:r>
              <a:rPr lang="en-US" dirty="0"/>
              <a:t>Mistakenly modifies dosage as told.</a:t>
            </a:r>
          </a:p>
          <a:p>
            <a:pPr lvl="2" fontAlgn="base"/>
            <a:r>
              <a:rPr lang="en-US" dirty="0"/>
              <a:t>Diabetic shock.</a:t>
            </a:r>
          </a:p>
          <a:p>
            <a:pPr lvl="2" fontAlgn="base"/>
            <a:r>
              <a:rPr lang="en-US" dirty="0"/>
              <a:t>Ignores smart fridge’s advise to order new healthy foods.</a:t>
            </a:r>
          </a:p>
          <a:p>
            <a:pPr lvl="2" fontAlgn="base"/>
            <a:r>
              <a:rPr lang="en-US" dirty="0"/>
              <a:t>Food advisor app fails, because there is no healthy food in fridge.</a:t>
            </a:r>
          </a:p>
          <a:p>
            <a:pPr lvl="2" fontAlgn="base"/>
            <a:r>
              <a:rPr lang="en-US" dirty="0"/>
              <a:t>Missing vital nutrients, she may have a heart attack at home alone.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Hypothetical, but Possible…</a:t>
            </a:r>
          </a:p>
        </p:txBody>
      </p:sp>
    </p:spTree>
    <p:extLst>
      <p:ext uri="{BB962C8B-B14F-4D97-AF65-F5344CB8AC3E}">
        <p14:creationId xmlns:p14="http://schemas.microsoft.com/office/powerpoint/2010/main" val="70517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03885"/>
            <a:ext cx="10972800" cy="1069848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2971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2400" dirty="0"/>
              <a:t>Design a motion triggered wireless security camera sensor node that interacts with a user via Smartphone app.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IoT Application (Our Use Case)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596" y="3173992"/>
            <a:ext cx="6182807" cy="34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1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8611" y="1222880"/>
            <a:ext cx="10972800" cy="4325112"/>
          </a:xfrm>
        </p:spPr>
        <p:txBody>
          <a:bodyPr>
            <a:noAutofit/>
          </a:bodyPr>
          <a:lstStyle/>
          <a:p>
            <a:r>
              <a:rPr lang="en-US" sz="2400" dirty="0"/>
              <a:t>Secure Communication</a:t>
            </a:r>
          </a:p>
          <a:p>
            <a:pPr lvl="1"/>
            <a:r>
              <a:rPr lang="en-US" sz="2400" dirty="0"/>
              <a:t>Data along channel is encrypted by a session key generated using a secure cryptographic algorithm.  </a:t>
            </a:r>
          </a:p>
          <a:p>
            <a:r>
              <a:rPr lang="en-US" sz="2400" dirty="0"/>
              <a:t>Key Management</a:t>
            </a:r>
          </a:p>
          <a:p>
            <a:pPr lvl="1"/>
            <a:r>
              <a:rPr lang="en-US" sz="2400" dirty="0"/>
              <a:t>Key generation, exchange session key, and a rekeying functionality that renews session keys.</a:t>
            </a:r>
          </a:p>
          <a:p>
            <a:r>
              <a:rPr lang="en-US" sz="2400" dirty="0"/>
              <a:t>Long battery life </a:t>
            </a:r>
          </a:p>
          <a:p>
            <a:pPr lvl="1"/>
            <a:r>
              <a:rPr lang="en-US" sz="2400" dirty="0"/>
              <a:t>Low power device selection and efficient programming methods. </a:t>
            </a:r>
          </a:p>
          <a:p>
            <a:r>
              <a:rPr lang="en-US" sz="2400" dirty="0"/>
              <a:t>Reprogrammable</a:t>
            </a:r>
          </a:p>
          <a:p>
            <a:pPr lvl="1"/>
            <a:r>
              <a:rPr lang="en-US" sz="2400" dirty="0"/>
              <a:t>With an FPGA we can update our design and re-install crypto algorithms.</a:t>
            </a:r>
          </a:p>
          <a:p>
            <a:r>
              <a:rPr lang="en-US" sz="2400" dirty="0"/>
              <a:t>Easy Configuration</a:t>
            </a:r>
          </a:p>
          <a:p>
            <a:pPr lvl="1"/>
            <a:r>
              <a:rPr lang="en-US" sz="2400" dirty="0"/>
              <a:t>Easy and secure installation of nodes to the network.</a:t>
            </a:r>
          </a:p>
          <a:p>
            <a:r>
              <a:rPr lang="en-US" sz="2400" dirty="0"/>
              <a:t>Easy User Interface</a:t>
            </a:r>
          </a:p>
          <a:p>
            <a:pPr lvl="1"/>
            <a:r>
              <a:rPr lang="en-US" sz="2400" dirty="0"/>
              <a:t>Make app user friendly.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88985"/>
            <a:ext cx="10972800" cy="1066800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10712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97569"/>
            <a:ext cx="10972800" cy="1066800"/>
          </a:xfrm>
        </p:spPr>
        <p:txBody>
          <a:bodyPr/>
          <a:lstStyle/>
          <a:p>
            <a:r>
              <a:rPr lang="en-US" dirty="0"/>
              <a:t>Top Level</a:t>
            </a:r>
          </a:p>
        </p:txBody>
      </p:sp>
      <p:pic>
        <p:nvPicPr>
          <p:cNvPr id="6" name="Shape 310"/>
          <p:cNvPicPr preferRelativeResize="0"/>
          <p:nvPr/>
        </p:nvPicPr>
        <p:blipFill rotWithShape="1">
          <a:blip r:embed="rId2">
            <a:alphaModFix/>
          </a:blip>
          <a:srcRect t="5850"/>
          <a:stretch/>
        </p:blipFill>
        <p:spPr>
          <a:xfrm>
            <a:off x="851123" y="1953127"/>
            <a:ext cx="10489754" cy="490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986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97569"/>
            <a:ext cx="10972800" cy="1066800"/>
          </a:xfrm>
        </p:spPr>
        <p:txBody>
          <a:bodyPr/>
          <a:lstStyle/>
          <a:p>
            <a:r>
              <a:rPr lang="en-US" dirty="0"/>
              <a:t>Node Addition &amp; Rekeying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664369"/>
            <a:ext cx="8661400" cy="491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8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97569"/>
            <a:ext cx="10972800" cy="1066800"/>
          </a:xfrm>
        </p:spPr>
        <p:txBody>
          <a:bodyPr/>
          <a:lstStyle/>
          <a:p>
            <a:r>
              <a:rPr lang="en-US" dirty="0"/>
              <a:t>Motion &amp; User Request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37" y="1588868"/>
            <a:ext cx="10030726" cy="48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1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97569"/>
            <a:ext cx="10972800" cy="1066800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" r="1724"/>
          <a:stretch/>
        </p:blipFill>
        <p:spPr>
          <a:xfrm>
            <a:off x="2024062" y="1664369"/>
            <a:ext cx="8143875" cy="492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9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Custom 4">
      <a:dk1>
        <a:sysClr val="windowText" lastClr="000000"/>
      </a:dk1>
      <a:lt1>
        <a:sysClr val="window" lastClr="FFFFFF"/>
      </a:lt1>
      <a:dk2>
        <a:srgbClr val="1E6238"/>
      </a:dk2>
      <a:lt2>
        <a:srgbClr val="E2DFCC"/>
      </a:lt2>
      <a:accent1>
        <a:srgbClr val="E2A82B"/>
      </a:accent1>
      <a:accent2>
        <a:srgbClr val="E2A82B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" id="{9308F140-5CDC-477D-BC4D-9C1906451284}" vid="{11C5112C-663B-4E6D-9D3D-2361F8FA32D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D44557-C150-4AA7-97B1-62E8021520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0</TotalTime>
  <Words>1285</Words>
  <Application>Microsoft Office PowerPoint</Application>
  <PresentationFormat>Widescreen</PresentationFormat>
  <Paragraphs>389</Paragraphs>
  <Slides>30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Georgia</vt:lpstr>
      <vt:lpstr>Helvetica Neue</vt:lpstr>
      <vt:lpstr>Times New Roman</vt:lpstr>
      <vt:lpstr>Wingdings 2</vt:lpstr>
      <vt:lpstr>Training presentation</vt:lpstr>
      <vt:lpstr>FPGA Enhanced Wireless Sensor Node for IoT Applications</vt:lpstr>
      <vt:lpstr>Internet of Things (IoT)</vt:lpstr>
      <vt:lpstr>Hypothetical, but Possible…</vt:lpstr>
      <vt:lpstr>IoT Application (Our Use Case)</vt:lpstr>
      <vt:lpstr>Requirements</vt:lpstr>
      <vt:lpstr>Top Level</vt:lpstr>
      <vt:lpstr>Node Addition &amp; Rekeying</vt:lpstr>
      <vt:lpstr>Motion &amp; User Request</vt:lpstr>
      <vt:lpstr>System Architecture</vt:lpstr>
      <vt:lpstr>App Design</vt:lpstr>
      <vt:lpstr>Cloud Backend</vt:lpstr>
      <vt:lpstr>Gateway</vt:lpstr>
      <vt:lpstr>Node</vt:lpstr>
      <vt:lpstr>Node (cont.)</vt:lpstr>
      <vt:lpstr>FPGA</vt:lpstr>
      <vt:lpstr>Block Diagram</vt:lpstr>
      <vt:lpstr>PCB</vt:lpstr>
      <vt:lpstr>PCB</vt:lpstr>
      <vt:lpstr>Prototype Design</vt:lpstr>
      <vt:lpstr>Power Consumption – Normal Operation</vt:lpstr>
      <vt:lpstr>Power Consumption – Image Capture</vt:lpstr>
      <vt:lpstr>Power Consumption – Projected Battery Life</vt:lpstr>
      <vt:lpstr>Results Discussion</vt:lpstr>
      <vt:lpstr>Demonstration</vt:lpstr>
      <vt:lpstr>Man Hours and Contribution</vt:lpstr>
      <vt:lpstr>Funds Spent </vt:lpstr>
      <vt:lpstr>Lessons Learned</vt:lpstr>
      <vt:lpstr>Thank You</vt:lpstr>
      <vt:lpstr>Sources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2017-04-27T23:40:43Z</dcterms:created>
  <dcterms:modified xsi:type="dcterms:W3CDTF">2017-05-01T03:47:24Z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TC034606049991</vt:lpwstr>
  </property>
</Properties>
</file>